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696" r:id="rId5"/>
  </p:sldMasterIdLst>
  <p:notesMasterIdLst>
    <p:notesMasterId r:id="rId57"/>
  </p:notesMasterIdLst>
  <p:handoutMasterIdLst>
    <p:handoutMasterId r:id="rId58"/>
  </p:handoutMasterIdLst>
  <p:sldIdLst>
    <p:sldId id="327" r:id="rId6"/>
    <p:sldId id="330" r:id="rId7"/>
    <p:sldId id="331" r:id="rId8"/>
    <p:sldId id="338" r:id="rId9"/>
    <p:sldId id="339" r:id="rId10"/>
    <p:sldId id="332" r:id="rId11"/>
    <p:sldId id="345" r:id="rId12"/>
    <p:sldId id="341" r:id="rId13"/>
    <p:sldId id="342" r:id="rId14"/>
    <p:sldId id="343" r:id="rId15"/>
    <p:sldId id="344" r:id="rId16"/>
    <p:sldId id="263" r:id="rId17"/>
    <p:sldId id="299" r:id="rId18"/>
    <p:sldId id="302" r:id="rId19"/>
    <p:sldId id="264" r:id="rId20"/>
    <p:sldId id="266" r:id="rId21"/>
    <p:sldId id="265" r:id="rId22"/>
    <p:sldId id="276" r:id="rId23"/>
    <p:sldId id="303" r:id="rId24"/>
    <p:sldId id="293" r:id="rId25"/>
    <p:sldId id="277" r:id="rId26"/>
    <p:sldId id="284" r:id="rId27"/>
    <p:sldId id="269" r:id="rId28"/>
    <p:sldId id="304" r:id="rId29"/>
    <p:sldId id="305" r:id="rId30"/>
    <p:sldId id="307" r:id="rId31"/>
    <p:sldId id="306" r:id="rId32"/>
    <p:sldId id="333" r:id="rId33"/>
    <p:sldId id="334" r:id="rId34"/>
    <p:sldId id="309" r:id="rId35"/>
    <p:sldId id="310" r:id="rId36"/>
    <p:sldId id="311" r:id="rId37"/>
    <p:sldId id="312" r:id="rId38"/>
    <p:sldId id="314" r:id="rId39"/>
    <p:sldId id="335" r:id="rId40"/>
    <p:sldId id="315" r:id="rId41"/>
    <p:sldId id="316" r:id="rId42"/>
    <p:sldId id="336" r:id="rId43"/>
    <p:sldId id="294" r:id="rId44"/>
    <p:sldId id="296" r:id="rId45"/>
    <p:sldId id="318" r:id="rId46"/>
    <p:sldId id="319" r:id="rId47"/>
    <p:sldId id="321" r:id="rId48"/>
    <p:sldId id="322" r:id="rId49"/>
    <p:sldId id="323" r:id="rId50"/>
    <p:sldId id="324" r:id="rId51"/>
    <p:sldId id="288" r:id="rId52"/>
    <p:sldId id="289" r:id="rId53"/>
    <p:sldId id="320" r:id="rId54"/>
    <p:sldId id="274" r:id="rId55"/>
    <p:sldId id="329" r:id="rId5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54" d="100"/>
          <a:sy n="54" d="100"/>
        </p:scale>
        <p:origin x="1308"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handoutMaster" Target="handoutMasters/handoutMaster1.xml"/><Relationship Id="rId5" Type="http://schemas.openxmlformats.org/officeDocument/2006/relationships/slideMaster" Target="slideMasters/slideMaster2.xml"/><Relationship Id="rId61" Type="http://schemas.openxmlformats.org/officeDocument/2006/relationships/viewProps" Target="viewProp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commentAuthors" Target="commentAuthor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notesMaster" Target="notesMasters/notesMaster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5448831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5137320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95579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8967382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562631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2776178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2662582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0864175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08659019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03238419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6270662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628209146"/>
      </p:ext>
    </p:extLst>
  </p:cSld>
  <p:clrMapOvr>
    <a:masterClrMapping/>
  </p:clrMapOvr>
  <p:transition spd="slow">
    <p:push dir="u"/>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17009607"/>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319708072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eepika-0406/IBM-Data-Science-Capstone-SpaceX/blob/main/Data%20Collection%20API.ipynb" TargetMode="External"/><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Deepika-0406/IBM-Data-Science-Capstone-SpaceX/blob/main/Data%20Collection%20with%20Web%20Scraping.ipynb" TargetMode="External"/><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eepika-0406/IBM-Data-Science-Capstone-SpaceX/blob/main/Data%20Wrangling.ipynb" TargetMode="External"/><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Deepika-0406/IBM-Data-Science-Capstone-SpaceX/blob/main/EDA%20with%20Data%20Visualization.ipynb" TargetMode="External"/><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Deepika-0406/IBM-Data-Science-Capstone-SpaceX/blob/main/EDA%20with%20SQL.ipynb"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Deepika-0406/IBM-Data-Science-Capstone-SpaceX/blob/main/app.py"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Deepika-0406/IBM-Data-Science-Capstone-SpaceX/blob/main/Machine%20Learning%20Prediction.ipynb"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E7E6E6"/>
                </a:solidFill>
                <a:effectLst/>
                <a:uLnTx/>
                <a:uFillTx/>
                <a:latin typeface="Abadi"/>
                <a:ea typeface="SF Pro" pitchFamily="2" charset="0"/>
                <a:cs typeface="SF Pro" pitchFamily="2" charset="0"/>
              </a:rPr>
              <a:t>&lt;DEEPIKA SINGHANIA&gt;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E7E6E6"/>
                </a:solidFill>
                <a:effectLst/>
                <a:uLnTx/>
                <a:uFillTx/>
                <a:latin typeface="Abadi" panose="020B0604020104020204" pitchFamily="34" charset="0"/>
                <a:ea typeface="SF Pro" pitchFamily="2" charset="0"/>
                <a:cs typeface="SF Pro" pitchFamily="2" charset="0"/>
              </a:rPr>
              <a:t>&lt;19/08/2023&gt;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346325"/>
            <a:ext cx="6992229" cy="350838"/>
          </a:xfrm>
          <a:prstGeom prst="rect">
            <a:avLst/>
          </a:prstGeom>
        </p:spPr>
        <p:txBody>
          <a:bodyPr/>
          <a:lstStyle/>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Rectangle 1">
            <a:extLst>
              <a:ext uri="{FF2B5EF4-FFF2-40B4-BE49-F238E27FC236}">
                <a16:creationId xmlns:a16="http://schemas.microsoft.com/office/drawing/2014/main" id="{D4716BA4-0967-A6D2-C983-3B06E5D5A6B2}"/>
              </a:ext>
            </a:extLst>
          </p:cNvPr>
          <p:cNvSpPr>
            <a:spLocks noChangeArrowheads="1"/>
          </p:cNvSpPr>
          <p:nvPr/>
        </p:nvSpPr>
        <p:spPr bwMode="auto">
          <a:xfrm>
            <a:off x="248920" y="1502341"/>
            <a:ext cx="11694160" cy="5109606"/>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198375"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rgbClr val="374151"/>
                </a:solidFill>
                <a:effectLst/>
                <a:latin typeface="+mn-lt"/>
              </a:rPr>
              <a:t>Data Collection Process:</a:t>
            </a:r>
            <a:endParaRPr kumimoji="0" lang="en-US" altLang="en-US" b="0" i="0" u="none" strike="noStrike" cap="none" normalizeH="0" baseline="0" dirty="0">
              <a:ln>
                <a:noFill/>
              </a:ln>
              <a:solidFill>
                <a:schemeClr val="tx1"/>
              </a:solidFill>
              <a:effectLst/>
              <a:latin typeface="+mn-lt"/>
            </a:endParaRPr>
          </a:p>
          <a:p>
            <a:pPr marR="0" lvl="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rgbClr val="374151"/>
              </a:solidFill>
              <a:effectLst/>
              <a:latin typeface="+mn-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Structured Data Format:</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The final dataset was structured into a common format, typically a Pandas </a:t>
            </a:r>
            <a:r>
              <a:rPr kumimoji="0" lang="en-US" altLang="en-US" b="0" i="0" u="none" strike="noStrike" cap="none" normalizeH="0" baseline="0" dirty="0" err="1">
                <a:ln>
                  <a:noFill/>
                </a:ln>
                <a:solidFill>
                  <a:srgbClr val="374151"/>
                </a:solidFill>
                <a:effectLst/>
                <a:latin typeface="+mn-lt"/>
              </a:rPr>
              <a:t>DataFrame</a:t>
            </a:r>
            <a:r>
              <a:rPr kumimoji="0" lang="en-US" altLang="en-US" b="0" i="0" u="none" strike="noStrike" cap="none" normalizeH="0" baseline="0" dirty="0">
                <a:ln>
                  <a:noFill/>
                </a:ln>
                <a:solidFill>
                  <a:srgbClr val="374151"/>
                </a:solidFill>
                <a:effectLst/>
                <a:latin typeface="+mn-lt"/>
              </a:rPr>
              <a:t>, for ease of analysis.</a:t>
            </a:r>
          </a:p>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rgbClr val="374151"/>
                </a:solidFill>
                <a:effectLst/>
                <a:latin typeface="+mn-lt"/>
              </a:rPr>
              <a:t>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Data Quality Assurance:</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Data quality checks were performed to ensure accuracy and reliability. This included validating data against known references and conducting consistency checks.</a:t>
            </a:r>
          </a:p>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rgbClr val="374151"/>
                </a:solidFill>
                <a:effectLst/>
                <a:latin typeface="+mn-lt"/>
              </a:rPr>
              <a:t>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Data Validation:</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The collected dataset was validated by comparing it to external sources to confirm the accuracy of key data points.</a:t>
            </a:r>
          </a:p>
          <a:p>
            <a:pPr marR="0" lvl="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rgbClr val="374151"/>
              </a:solidFill>
              <a:effectLst/>
              <a:latin typeface="+mn-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Data Storage:</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The cleaned and validated dataset was stored in a secure and accessible location for further analysis.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b="0" i="0" u="none" strike="noStrike" cap="none" normalizeH="0" baseline="0" dirty="0">
              <a:ln>
                <a:noFill/>
              </a:ln>
              <a:solidFill>
                <a:srgbClr val="374151"/>
              </a:solidFill>
              <a:effectLst/>
              <a:latin typeface="+mn-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rgbClr val="374151"/>
                </a:solidFill>
                <a:effectLst/>
                <a:latin typeface="+mn-lt"/>
              </a:rPr>
              <a:t>This comprehensive data collection process ensured that our dataset was accurate, reliable, and well-prepared for subsequent analysis and modeling tasks.</a:t>
            </a:r>
            <a:endParaRPr kumimoji="0" lang="en-US" altLang="en-US" b="0" i="0" u="none" strike="noStrike" cap="none" normalizeH="0" baseline="0" dirty="0">
              <a:ln>
                <a:noFill/>
              </a:ln>
              <a:solidFill>
                <a:schemeClr val="tx1"/>
              </a:solidFill>
              <a:effectLst/>
              <a:latin typeface="+mn-lt"/>
            </a:endParaRPr>
          </a:p>
        </p:txBody>
      </p:sp>
      <p:sp>
        <p:nvSpPr>
          <p:cNvPr id="3" name="AutoShape 2" descr="API Access">
            <a:extLst>
              <a:ext uri="{FF2B5EF4-FFF2-40B4-BE49-F238E27FC236}">
                <a16:creationId xmlns:a16="http://schemas.microsoft.com/office/drawing/2014/main" id="{7C33F65E-1F94-041E-EC1D-030EAC595BBB}"/>
              </a:ext>
            </a:extLst>
          </p:cNvPr>
          <p:cNvSpPr>
            <a:spLocks noChangeAspect="1" noChangeArrowheads="1"/>
          </p:cNvSpPr>
          <p:nvPr/>
        </p:nvSpPr>
        <p:spPr bwMode="auto">
          <a:xfrm>
            <a:off x="69850" y="-22558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3" descr="Web Scraping">
            <a:extLst>
              <a:ext uri="{FF2B5EF4-FFF2-40B4-BE49-F238E27FC236}">
                <a16:creationId xmlns:a16="http://schemas.microsoft.com/office/drawing/2014/main" id="{41420223-7B80-F285-B436-977AAC7933B4}"/>
              </a:ext>
            </a:extLst>
          </p:cNvPr>
          <p:cNvSpPr>
            <a:spLocks noChangeAspect="1" noChangeArrowheads="1"/>
          </p:cNvSpPr>
          <p:nvPr/>
        </p:nvSpPr>
        <p:spPr bwMode="auto">
          <a:xfrm>
            <a:off x="69850" y="-16002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4" descr="Data Integration">
            <a:extLst>
              <a:ext uri="{FF2B5EF4-FFF2-40B4-BE49-F238E27FC236}">
                <a16:creationId xmlns:a16="http://schemas.microsoft.com/office/drawing/2014/main" id="{59EFE5B3-EB02-C533-6CD1-3B9EDF82C3BB}"/>
              </a:ext>
            </a:extLst>
          </p:cNvPr>
          <p:cNvSpPr>
            <a:spLocks noChangeAspect="1" noChangeArrowheads="1"/>
          </p:cNvSpPr>
          <p:nvPr/>
        </p:nvSpPr>
        <p:spPr bwMode="auto">
          <a:xfrm>
            <a:off x="69850" y="-94456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5" descr="Data Cleaning">
            <a:extLst>
              <a:ext uri="{FF2B5EF4-FFF2-40B4-BE49-F238E27FC236}">
                <a16:creationId xmlns:a16="http://schemas.microsoft.com/office/drawing/2014/main" id="{52366CD6-6EC4-43D1-B16C-C331B0FD408A}"/>
              </a:ext>
            </a:extLst>
          </p:cNvPr>
          <p:cNvSpPr>
            <a:spLocks noChangeAspect="1" noChangeArrowheads="1"/>
          </p:cNvSpPr>
          <p:nvPr/>
        </p:nvSpPr>
        <p:spPr bwMode="auto">
          <a:xfrm>
            <a:off x="69850" y="762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6" descr="Structured Data">
            <a:extLst>
              <a:ext uri="{FF2B5EF4-FFF2-40B4-BE49-F238E27FC236}">
                <a16:creationId xmlns:a16="http://schemas.microsoft.com/office/drawing/2014/main" id="{43DB1251-F998-689B-4069-35D7E666A638}"/>
              </a:ext>
            </a:extLst>
          </p:cNvPr>
          <p:cNvSpPr>
            <a:spLocks noChangeAspect="1" noChangeArrowheads="1"/>
          </p:cNvSpPr>
          <p:nvPr/>
        </p:nvSpPr>
        <p:spPr bwMode="auto">
          <a:xfrm>
            <a:off x="69850" y="7318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AutoShape 7" descr="Quality Assurance">
            <a:extLst>
              <a:ext uri="{FF2B5EF4-FFF2-40B4-BE49-F238E27FC236}">
                <a16:creationId xmlns:a16="http://schemas.microsoft.com/office/drawing/2014/main" id="{A847B4EF-2C95-D97E-F68E-DB62EC67844D}"/>
              </a:ext>
            </a:extLst>
          </p:cNvPr>
          <p:cNvSpPr>
            <a:spLocks noChangeAspect="1" noChangeArrowheads="1"/>
          </p:cNvSpPr>
          <p:nvPr/>
        </p:nvSpPr>
        <p:spPr bwMode="auto">
          <a:xfrm>
            <a:off x="69850" y="13874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Data Validation">
            <a:extLst>
              <a:ext uri="{FF2B5EF4-FFF2-40B4-BE49-F238E27FC236}">
                <a16:creationId xmlns:a16="http://schemas.microsoft.com/office/drawing/2014/main" id="{A48AFB67-9BDB-D6AC-15CA-9B3EDBDD907F}"/>
              </a:ext>
            </a:extLst>
          </p:cNvPr>
          <p:cNvSpPr>
            <a:spLocks noChangeAspect="1" noChangeArrowheads="1"/>
          </p:cNvSpPr>
          <p:nvPr/>
        </p:nvSpPr>
        <p:spPr bwMode="auto">
          <a:xfrm>
            <a:off x="69850" y="2041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9" descr="Data Storage">
            <a:extLst>
              <a:ext uri="{FF2B5EF4-FFF2-40B4-BE49-F238E27FC236}">
                <a16:creationId xmlns:a16="http://schemas.microsoft.com/office/drawing/2014/main" id="{DF7FBE65-2CBC-D86E-2D94-CB7D8ABE5526}"/>
              </a:ext>
            </a:extLst>
          </p:cNvPr>
          <p:cNvSpPr>
            <a:spLocks noChangeAspect="1" noChangeArrowheads="1"/>
          </p:cNvSpPr>
          <p:nvPr/>
        </p:nvSpPr>
        <p:spPr bwMode="auto">
          <a:xfrm>
            <a:off x="69850" y="269716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44285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346325"/>
            <a:ext cx="6992229" cy="350838"/>
          </a:xfrm>
          <a:prstGeom prst="rect">
            <a:avLst/>
          </a:prstGeom>
        </p:spPr>
        <p:txBody>
          <a:bodyPr/>
          <a:lstStyle/>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Rectangle 1">
            <a:extLst>
              <a:ext uri="{FF2B5EF4-FFF2-40B4-BE49-F238E27FC236}">
                <a16:creationId xmlns:a16="http://schemas.microsoft.com/office/drawing/2014/main" id="{D4716BA4-0967-A6D2-C983-3B06E5D5A6B2}"/>
              </a:ext>
            </a:extLst>
          </p:cNvPr>
          <p:cNvSpPr>
            <a:spLocks noChangeArrowheads="1"/>
          </p:cNvSpPr>
          <p:nvPr/>
        </p:nvSpPr>
        <p:spPr bwMode="auto">
          <a:xfrm>
            <a:off x="248920" y="1502341"/>
            <a:ext cx="11694160" cy="5109606"/>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198375"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rgbClr val="374151"/>
                </a:solidFill>
                <a:effectLst/>
                <a:latin typeface="+mn-lt"/>
              </a:rPr>
              <a:t>Data Collection Process:</a:t>
            </a:r>
            <a:endParaRPr kumimoji="0" lang="en-US" altLang="en-US" b="0" i="0" u="none" strike="noStrike" cap="none" normalizeH="0" baseline="0" dirty="0">
              <a:ln>
                <a:noFill/>
              </a:ln>
              <a:solidFill>
                <a:schemeClr val="tx1"/>
              </a:solidFill>
              <a:effectLst/>
              <a:latin typeface="+mn-lt"/>
            </a:endParaRPr>
          </a:p>
          <a:p>
            <a:pPr marR="0" lvl="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rgbClr val="374151"/>
              </a:solidFill>
              <a:effectLst/>
              <a:latin typeface="+mn-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Structured Data Format:</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The final dataset was structured into a common format, typically a Pandas </a:t>
            </a:r>
            <a:r>
              <a:rPr kumimoji="0" lang="en-US" altLang="en-US" b="0" i="0" u="none" strike="noStrike" cap="none" normalizeH="0" baseline="0" dirty="0" err="1">
                <a:ln>
                  <a:noFill/>
                </a:ln>
                <a:solidFill>
                  <a:srgbClr val="374151"/>
                </a:solidFill>
                <a:effectLst/>
                <a:latin typeface="+mn-lt"/>
              </a:rPr>
              <a:t>DataFrame</a:t>
            </a:r>
            <a:r>
              <a:rPr kumimoji="0" lang="en-US" altLang="en-US" b="0" i="0" u="none" strike="noStrike" cap="none" normalizeH="0" baseline="0" dirty="0">
                <a:ln>
                  <a:noFill/>
                </a:ln>
                <a:solidFill>
                  <a:srgbClr val="374151"/>
                </a:solidFill>
                <a:effectLst/>
                <a:latin typeface="+mn-lt"/>
              </a:rPr>
              <a:t>, for ease of analysis.</a:t>
            </a:r>
          </a:p>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rgbClr val="374151"/>
                </a:solidFill>
                <a:effectLst/>
                <a:latin typeface="+mn-lt"/>
              </a:rPr>
              <a:t>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Data Quality Assurance:</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Data quality checks were performed to ensure accuracy and reliability. This included validating data against known references and conducting consistency checks.</a:t>
            </a:r>
          </a:p>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rgbClr val="374151"/>
                </a:solidFill>
                <a:effectLst/>
                <a:latin typeface="+mn-lt"/>
              </a:rPr>
              <a:t>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Data Validation:</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The collected dataset was validated by comparing it to external sources to confirm the accuracy of key data points.</a:t>
            </a:r>
          </a:p>
          <a:p>
            <a:pPr marR="0" lvl="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rgbClr val="374151"/>
              </a:solidFill>
              <a:effectLst/>
              <a:latin typeface="+mn-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Data Storage:</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The cleaned and validated dataset was stored in a secure and accessible location for further analysis.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b="0" i="0" u="none" strike="noStrike" cap="none" normalizeH="0" baseline="0" dirty="0">
              <a:ln>
                <a:noFill/>
              </a:ln>
              <a:solidFill>
                <a:srgbClr val="374151"/>
              </a:solidFill>
              <a:effectLst/>
              <a:latin typeface="+mn-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rgbClr val="374151"/>
                </a:solidFill>
                <a:effectLst/>
                <a:latin typeface="+mn-lt"/>
              </a:rPr>
              <a:t>This comprehensive data collection process ensured that our dataset was accurate, reliable, and well-prepared for subsequent analysis and modeling tasks.</a:t>
            </a:r>
            <a:endParaRPr kumimoji="0" lang="en-US" altLang="en-US" b="0" i="0" u="none" strike="noStrike" cap="none" normalizeH="0" baseline="0" dirty="0">
              <a:ln>
                <a:noFill/>
              </a:ln>
              <a:solidFill>
                <a:schemeClr val="tx1"/>
              </a:solidFill>
              <a:effectLst/>
              <a:latin typeface="+mn-lt"/>
            </a:endParaRPr>
          </a:p>
        </p:txBody>
      </p:sp>
      <p:sp>
        <p:nvSpPr>
          <p:cNvPr id="3" name="AutoShape 2" descr="API Access">
            <a:extLst>
              <a:ext uri="{FF2B5EF4-FFF2-40B4-BE49-F238E27FC236}">
                <a16:creationId xmlns:a16="http://schemas.microsoft.com/office/drawing/2014/main" id="{7C33F65E-1F94-041E-EC1D-030EAC595BBB}"/>
              </a:ext>
            </a:extLst>
          </p:cNvPr>
          <p:cNvSpPr>
            <a:spLocks noChangeAspect="1" noChangeArrowheads="1"/>
          </p:cNvSpPr>
          <p:nvPr/>
        </p:nvSpPr>
        <p:spPr bwMode="auto">
          <a:xfrm>
            <a:off x="69850" y="-22558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3" descr="Web Scraping">
            <a:extLst>
              <a:ext uri="{FF2B5EF4-FFF2-40B4-BE49-F238E27FC236}">
                <a16:creationId xmlns:a16="http://schemas.microsoft.com/office/drawing/2014/main" id="{41420223-7B80-F285-B436-977AAC7933B4}"/>
              </a:ext>
            </a:extLst>
          </p:cNvPr>
          <p:cNvSpPr>
            <a:spLocks noChangeAspect="1" noChangeArrowheads="1"/>
          </p:cNvSpPr>
          <p:nvPr/>
        </p:nvSpPr>
        <p:spPr bwMode="auto">
          <a:xfrm>
            <a:off x="69850" y="-16002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4" descr="Data Integration">
            <a:extLst>
              <a:ext uri="{FF2B5EF4-FFF2-40B4-BE49-F238E27FC236}">
                <a16:creationId xmlns:a16="http://schemas.microsoft.com/office/drawing/2014/main" id="{59EFE5B3-EB02-C533-6CD1-3B9EDF82C3BB}"/>
              </a:ext>
            </a:extLst>
          </p:cNvPr>
          <p:cNvSpPr>
            <a:spLocks noChangeAspect="1" noChangeArrowheads="1"/>
          </p:cNvSpPr>
          <p:nvPr/>
        </p:nvSpPr>
        <p:spPr bwMode="auto">
          <a:xfrm>
            <a:off x="69850" y="-94456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5" descr="Data Cleaning">
            <a:extLst>
              <a:ext uri="{FF2B5EF4-FFF2-40B4-BE49-F238E27FC236}">
                <a16:creationId xmlns:a16="http://schemas.microsoft.com/office/drawing/2014/main" id="{52366CD6-6EC4-43D1-B16C-C331B0FD408A}"/>
              </a:ext>
            </a:extLst>
          </p:cNvPr>
          <p:cNvSpPr>
            <a:spLocks noChangeAspect="1" noChangeArrowheads="1"/>
          </p:cNvSpPr>
          <p:nvPr/>
        </p:nvSpPr>
        <p:spPr bwMode="auto">
          <a:xfrm>
            <a:off x="69850" y="762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6" descr="Structured Data">
            <a:extLst>
              <a:ext uri="{FF2B5EF4-FFF2-40B4-BE49-F238E27FC236}">
                <a16:creationId xmlns:a16="http://schemas.microsoft.com/office/drawing/2014/main" id="{43DB1251-F998-689B-4069-35D7E666A638}"/>
              </a:ext>
            </a:extLst>
          </p:cNvPr>
          <p:cNvSpPr>
            <a:spLocks noChangeAspect="1" noChangeArrowheads="1"/>
          </p:cNvSpPr>
          <p:nvPr/>
        </p:nvSpPr>
        <p:spPr bwMode="auto">
          <a:xfrm>
            <a:off x="69850" y="7318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AutoShape 7" descr="Quality Assurance">
            <a:extLst>
              <a:ext uri="{FF2B5EF4-FFF2-40B4-BE49-F238E27FC236}">
                <a16:creationId xmlns:a16="http://schemas.microsoft.com/office/drawing/2014/main" id="{A847B4EF-2C95-D97E-F68E-DB62EC67844D}"/>
              </a:ext>
            </a:extLst>
          </p:cNvPr>
          <p:cNvSpPr>
            <a:spLocks noChangeAspect="1" noChangeArrowheads="1"/>
          </p:cNvSpPr>
          <p:nvPr/>
        </p:nvSpPr>
        <p:spPr bwMode="auto">
          <a:xfrm>
            <a:off x="69850" y="13874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Data Validation">
            <a:extLst>
              <a:ext uri="{FF2B5EF4-FFF2-40B4-BE49-F238E27FC236}">
                <a16:creationId xmlns:a16="http://schemas.microsoft.com/office/drawing/2014/main" id="{A48AFB67-9BDB-D6AC-15CA-9B3EDBDD907F}"/>
              </a:ext>
            </a:extLst>
          </p:cNvPr>
          <p:cNvSpPr>
            <a:spLocks noChangeAspect="1" noChangeArrowheads="1"/>
          </p:cNvSpPr>
          <p:nvPr/>
        </p:nvSpPr>
        <p:spPr bwMode="auto">
          <a:xfrm>
            <a:off x="69850" y="2041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9" descr="Data Storage">
            <a:extLst>
              <a:ext uri="{FF2B5EF4-FFF2-40B4-BE49-F238E27FC236}">
                <a16:creationId xmlns:a16="http://schemas.microsoft.com/office/drawing/2014/main" id="{DF7FBE65-2CBC-D86E-2D94-CB7D8ABE5526}"/>
              </a:ext>
            </a:extLst>
          </p:cNvPr>
          <p:cNvSpPr>
            <a:spLocks noChangeAspect="1" noChangeArrowheads="1"/>
          </p:cNvSpPr>
          <p:nvPr/>
        </p:nvSpPr>
        <p:spPr bwMode="auto">
          <a:xfrm>
            <a:off x="69850" y="269716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2864986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94998" y="1653379"/>
            <a:ext cx="10218555" cy="4773832"/>
          </a:xfrm>
          <a:prstGeom prst="rect">
            <a:avLst/>
          </a:prstGeom>
        </p:spPr>
        <p:txBody>
          <a:bodyPr/>
          <a:lstStyle/>
          <a:p>
            <a:pPr marL="0" indent="0">
              <a:lnSpc>
                <a:spcPct val="100000"/>
              </a:lnSpc>
              <a:spcBef>
                <a:spcPts val="1400"/>
              </a:spcBef>
              <a:buNone/>
            </a:pPr>
            <a:r>
              <a:rPr lang="en-US" sz="2000" dirty="0">
                <a:solidFill>
                  <a:schemeClr val="accent3">
                    <a:lumMod val="25000"/>
                  </a:schemeClr>
                </a:solidFill>
              </a:rPr>
              <a:t>        Data was collected using various methods</a:t>
            </a:r>
          </a:p>
          <a:p>
            <a:pPr lvl="1">
              <a:lnSpc>
                <a:spcPct val="100000"/>
              </a:lnSpc>
              <a:spcBef>
                <a:spcPts val="1400"/>
              </a:spcBef>
              <a:buFont typeface="Wingdings" panose="05000000000000000000" pitchFamily="2" charset="2"/>
              <a:buChar char="Ø"/>
            </a:pPr>
            <a:r>
              <a:rPr lang="en-US" sz="2000" dirty="0">
                <a:solidFill>
                  <a:schemeClr val="accent3">
                    <a:lumMod val="25000"/>
                  </a:schemeClr>
                </a:solidFill>
              </a:rPr>
              <a:t>Data collection was done using get request to the SpaceX API.</a:t>
            </a:r>
          </a:p>
          <a:p>
            <a:pPr lvl="1">
              <a:lnSpc>
                <a:spcPct val="100000"/>
              </a:lnSpc>
              <a:spcBef>
                <a:spcPts val="1400"/>
              </a:spcBef>
              <a:buFont typeface="Wingdings" panose="05000000000000000000" pitchFamily="2" charset="2"/>
              <a:buChar char="Ø"/>
            </a:pPr>
            <a:r>
              <a:rPr lang="en-US" sz="2000" dirty="0">
                <a:solidFill>
                  <a:schemeClr val="accent3">
                    <a:lumMod val="25000"/>
                  </a:schemeClr>
                </a:solidFill>
              </a:rPr>
              <a:t>Next, we decoded the response content as a Json using .json() function call and turn it into a pandas </a:t>
            </a:r>
            <a:r>
              <a:rPr lang="en-US" sz="2000" dirty="0" err="1">
                <a:solidFill>
                  <a:schemeClr val="accent3">
                    <a:lumMod val="25000"/>
                  </a:schemeClr>
                </a:solidFill>
              </a:rPr>
              <a:t>dataframe</a:t>
            </a:r>
            <a:r>
              <a:rPr lang="en-US" sz="2000" dirty="0">
                <a:solidFill>
                  <a:schemeClr val="accent3">
                    <a:lumMod val="25000"/>
                  </a:schemeClr>
                </a:solidFill>
              </a:rPr>
              <a:t> using .</a:t>
            </a:r>
            <a:r>
              <a:rPr lang="en-US" sz="2000" dirty="0" err="1">
                <a:solidFill>
                  <a:schemeClr val="accent3">
                    <a:lumMod val="25000"/>
                  </a:schemeClr>
                </a:solidFill>
              </a:rPr>
              <a:t>json_normalize</a:t>
            </a:r>
            <a:r>
              <a:rPr lang="en-US" sz="2000" dirty="0">
                <a:solidFill>
                  <a:schemeClr val="accent3">
                    <a:lumMod val="25000"/>
                  </a:schemeClr>
                </a:solidFill>
              </a:rPr>
              <a:t>().</a:t>
            </a:r>
          </a:p>
          <a:p>
            <a:pPr lvl="1">
              <a:lnSpc>
                <a:spcPct val="100000"/>
              </a:lnSpc>
              <a:spcBef>
                <a:spcPts val="1400"/>
              </a:spcBef>
              <a:buFont typeface="Wingdings" panose="05000000000000000000" pitchFamily="2" charset="2"/>
              <a:buChar char="Ø"/>
            </a:pPr>
            <a:r>
              <a:rPr lang="en-US" sz="2000" dirty="0">
                <a:solidFill>
                  <a:schemeClr val="accent3">
                    <a:lumMod val="25000"/>
                  </a:schemeClr>
                </a:solidFill>
              </a:rPr>
              <a:t>We then cleaned the data, checked for missing values and fill in missing values where necessary.</a:t>
            </a:r>
          </a:p>
          <a:p>
            <a:pPr lvl="1">
              <a:lnSpc>
                <a:spcPct val="100000"/>
              </a:lnSpc>
              <a:spcBef>
                <a:spcPts val="1400"/>
              </a:spcBef>
              <a:buFont typeface="Wingdings" panose="05000000000000000000" pitchFamily="2" charset="2"/>
              <a:buChar char="Ø"/>
            </a:pPr>
            <a:r>
              <a:rPr lang="en-US" sz="2000" dirty="0">
                <a:solidFill>
                  <a:schemeClr val="accent3">
                    <a:lumMod val="25000"/>
                  </a:schemeClr>
                </a:solidFill>
              </a:rPr>
              <a:t>In addition, we performed web scraping from Wikipedia for Falcon 9 launch records with BeautifulSoup. </a:t>
            </a:r>
          </a:p>
          <a:p>
            <a:pPr lvl="1">
              <a:lnSpc>
                <a:spcPct val="100000"/>
              </a:lnSpc>
              <a:spcBef>
                <a:spcPts val="1400"/>
              </a:spcBef>
              <a:buFont typeface="Wingdings" panose="05000000000000000000" pitchFamily="2" charset="2"/>
              <a:buChar char="Ø"/>
            </a:pPr>
            <a:r>
              <a:rPr lang="en-US" sz="2000" dirty="0">
                <a:solidFill>
                  <a:schemeClr val="accent3">
                    <a:lumMod val="25000"/>
                  </a:schemeClr>
                </a:solidFill>
              </a:rPr>
              <a:t>The objective was to extract the launch records as HTML table, parse the table and convert it to a pandas </a:t>
            </a:r>
            <a:r>
              <a:rPr lang="en-US" sz="2000" dirty="0" err="1">
                <a:solidFill>
                  <a:schemeClr val="accent3">
                    <a:lumMod val="25000"/>
                  </a:schemeClr>
                </a:solidFill>
              </a:rPr>
              <a:t>dataframe</a:t>
            </a:r>
            <a:r>
              <a:rPr lang="en-US" sz="2000" dirty="0">
                <a:solidFill>
                  <a:schemeClr val="accent3">
                    <a:lumMod val="25000"/>
                  </a:schemeClr>
                </a:solidFill>
              </a:rPr>
              <a:t> for future analysis.</a:t>
            </a:r>
          </a:p>
          <a:p>
            <a:pPr lvl="1">
              <a:lnSpc>
                <a:spcPct val="100000"/>
              </a:lnSpc>
              <a:spcBef>
                <a:spcPts val="1400"/>
              </a:spcBef>
              <a:buFont typeface="Wingdings" panose="05000000000000000000" pitchFamily="2" charset="2"/>
              <a:buChar char="Ø"/>
            </a:pPr>
            <a:endParaRPr lang="en-US" sz="2000" dirty="0">
              <a:solidFill>
                <a:schemeClr val="accent3">
                  <a:lumMod val="25000"/>
                </a:schemeClr>
              </a:solidFill>
            </a:endParaRPr>
          </a:p>
          <a:p>
            <a:pPr>
              <a:buFont typeface="Wingdings" panose="05000000000000000000" pitchFamily="2" charset="2"/>
              <a:buChar char="Ø"/>
            </a:pPr>
            <a:endParaRPr lang="en-US" sz="2000"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hlinkClick r:id="rId3"/>
              </a:rPr>
              <a:t>https://github.com/Deepika-0406/IBM-Data-Science-Capstone-SpaceX/blob/main/Data%20Collection%20API.ipynb</a:t>
            </a:r>
            <a:r>
              <a:rPr lang="en-US" sz="2200" dirty="0">
                <a:solidFill>
                  <a:schemeClr val="accent3">
                    <a:lumMod val="25000"/>
                  </a:schemeClr>
                </a:solidFill>
                <a:latin typeface="Abadi" panose="020B0604020104020204" pitchFamily="34" charset="0"/>
              </a:rPr>
              <a:t> </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https://github.com/Deepika-0406/IBM-Data-Science-Capstone-SpaceX/blob/main/Data%20Collection%20with%20Web%20Scraping.ipynb</a:t>
            </a:r>
            <a:r>
              <a:rPr lang="en-US" sz="2200" dirty="0">
                <a:solidFill>
                  <a:srgbClr val="1C7DDB"/>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466025"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https://github.com/Deepika-0406/IBM-Data-Science-Capstone-SpaceX/blob/main/Data%20Wrangling.ipynb</a:t>
            </a:r>
            <a:r>
              <a:rPr lang="en-US" sz="2200" dirty="0">
                <a:solidFill>
                  <a:srgbClr val="1C7DDB"/>
                </a:solidFill>
                <a:latin typeface="Abadi" panose="020B0604020104020204" pitchFamily="34" charset="0"/>
              </a:rPr>
              <a:t> </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https://github.com/Deepika-0406/IBM-Data-Science-Capstone-SpaceX/blob/main/EDA%20with%20Data%20Visualization.ipynb</a:t>
            </a:r>
            <a:r>
              <a:rPr lang="en-US" sz="2200" dirty="0">
                <a:solidFill>
                  <a:srgbClr val="1C7DDB"/>
                </a:solidFill>
                <a:latin typeface="Abadi" panose="020B0604020104020204" pitchFamily="34" charset="0"/>
              </a:rPr>
              <a:t> </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hlinkClick r:id="rId3"/>
              </a:rPr>
              <a:t>https://github.com/Deepika-0406/IBM-Data-Science-Capstone-SpaceX/blob/main/EDA%20with%20SQL.ipynb</a:t>
            </a:r>
            <a:r>
              <a:rPr lang="en-US" sz="2200" dirty="0">
                <a:solidFill>
                  <a:srgbClr val="1C7DDB"/>
                </a:solidFill>
                <a:latin typeface="Abadi"/>
              </a:rPr>
              <a:t> </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https://github.com/Deepika-0406/IBM-Data-Science-Capstone-SpaceX/blob/main/app.py</a:t>
            </a:r>
            <a:r>
              <a:rPr lang="en-US" sz="2200" dirty="0">
                <a:solidFill>
                  <a:srgbClr val="1C7DDB"/>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https://github.com/Deepika-0406/IBM-Data-Science-Capstone-SpaceX/blob/main/Machine%20Learning%20Prediction.ipynb</a:t>
            </a:r>
            <a:r>
              <a:rPr lang="en-US" sz="2200" dirty="0">
                <a:solidFill>
                  <a:srgbClr val="1C7DDB"/>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25</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9AAA577A-EB9E-1F24-C76C-B494BE5AC078}"/>
              </a:ext>
            </a:extLst>
          </p:cNvPr>
          <p:cNvSpPr txBox="1"/>
          <p:nvPr/>
        </p:nvSpPr>
        <p:spPr>
          <a:xfrm>
            <a:off x="500743" y="1278879"/>
            <a:ext cx="11691256" cy="5355312"/>
          </a:xfrm>
          <a:prstGeom prst="rect">
            <a:avLst/>
          </a:prstGeom>
          <a:noFill/>
        </p:spPr>
        <p:txBody>
          <a:bodyPr wrap="square">
            <a:spAutoFit/>
          </a:bodyPr>
          <a:lstStyle/>
          <a:p>
            <a:pPr algn="l"/>
            <a:endParaRPr lang="en-US" b="1" i="0" dirty="0">
              <a:solidFill>
                <a:srgbClr val="374151"/>
              </a:solidFill>
              <a:effectLst/>
            </a:endParaRPr>
          </a:p>
          <a:p>
            <a:pPr algn="l"/>
            <a:r>
              <a:rPr lang="en-US" sz="2000" b="1" i="0" dirty="0">
                <a:solidFill>
                  <a:srgbClr val="374151"/>
                </a:solidFill>
                <a:effectLst/>
              </a:rPr>
              <a:t>Summary of Methodologies:</a:t>
            </a:r>
          </a:p>
          <a:p>
            <a:pPr algn="l"/>
            <a:endParaRPr lang="en-US" b="0" i="0" dirty="0">
              <a:solidFill>
                <a:srgbClr val="374151"/>
              </a:solidFill>
              <a:effectLst/>
            </a:endParaRPr>
          </a:p>
          <a:p>
            <a:pPr marL="285750" indent="-285750" algn="l">
              <a:buFont typeface="Wingdings" panose="05000000000000000000" pitchFamily="2" charset="2"/>
              <a:buChar char="Ø"/>
            </a:pPr>
            <a:r>
              <a:rPr lang="en-US" sz="1600" b="1" i="0" dirty="0">
                <a:solidFill>
                  <a:srgbClr val="374151"/>
                </a:solidFill>
                <a:effectLst/>
              </a:rPr>
              <a:t>Data Collection:</a:t>
            </a:r>
            <a:endParaRPr lang="en-US" sz="1600" b="0" i="0" dirty="0">
              <a:solidFill>
                <a:srgbClr val="374151"/>
              </a:solidFill>
              <a:effectLst/>
            </a:endParaRPr>
          </a:p>
          <a:p>
            <a:pPr marL="742950" lvl="1" indent="-285750" algn="l">
              <a:buFont typeface="Wingdings" panose="05000000000000000000" pitchFamily="2" charset="2"/>
              <a:buChar char="v"/>
            </a:pPr>
            <a:r>
              <a:rPr lang="en-US" sz="1600" b="0" i="0" dirty="0">
                <a:solidFill>
                  <a:srgbClr val="374151"/>
                </a:solidFill>
                <a:effectLst/>
              </a:rPr>
              <a:t>Collected data on Falcon 9 first-stage landings using a RESTful API and web scraping.</a:t>
            </a:r>
          </a:p>
          <a:p>
            <a:pPr marL="742950" lvl="1" indent="-285750" algn="l">
              <a:buFont typeface="Wingdings" panose="05000000000000000000" pitchFamily="2" charset="2"/>
              <a:buChar char="v"/>
            </a:pPr>
            <a:r>
              <a:rPr lang="en-US" sz="1600" b="0" i="0" dirty="0">
                <a:solidFill>
                  <a:srgbClr val="374151"/>
                </a:solidFill>
                <a:effectLst/>
              </a:rPr>
              <a:t>Converted the collected data into a structured format using Pandas </a:t>
            </a:r>
            <a:r>
              <a:rPr lang="en-US" sz="1600" b="0" i="0" dirty="0" err="1">
                <a:solidFill>
                  <a:srgbClr val="374151"/>
                </a:solidFill>
                <a:effectLst/>
              </a:rPr>
              <a:t>DataFrames</a:t>
            </a:r>
            <a:r>
              <a:rPr lang="en-US" sz="1600" b="0" i="0" dirty="0">
                <a:solidFill>
                  <a:srgbClr val="374151"/>
                </a:solidFill>
                <a:effectLst/>
              </a:rPr>
              <a:t>.</a:t>
            </a:r>
          </a:p>
          <a:p>
            <a:pPr marL="285750" indent="-285750" algn="l">
              <a:buFont typeface="Wingdings" panose="05000000000000000000" pitchFamily="2" charset="2"/>
              <a:buChar char="Ø"/>
            </a:pPr>
            <a:r>
              <a:rPr lang="en-US" sz="1600" b="1" i="0" dirty="0">
                <a:solidFill>
                  <a:srgbClr val="374151"/>
                </a:solidFill>
                <a:effectLst/>
              </a:rPr>
              <a:t>Exploratory Data Analysis (EDA):</a:t>
            </a:r>
            <a:endParaRPr lang="en-US" sz="1600" b="0" i="0" dirty="0">
              <a:solidFill>
                <a:srgbClr val="374151"/>
              </a:solidFill>
              <a:effectLst/>
            </a:endParaRPr>
          </a:p>
          <a:p>
            <a:pPr marL="742950" lvl="1" indent="-285750" algn="l">
              <a:buFont typeface="Wingdings" panose="05000000000000000000" pitchFamily="2" charset="2"/>
              <a:buChar char="v"/>
            </a:pPr>
            <a:r>
              <a:rPr lang="en-US" sz="1600" b="0" i="0" dirty="0">
                <a:solidFill>
                  <a:srgbClr val="374151"/>
                </a:solidFill>
                <a:effectLst/>
              </a:rPr>
              <a:t>Conducted EDA on the collected data.</a:t>
            </a:r>
          </a:p>
          <a:p>
            <a:pPr marL="742950" lvl="1" indent="-285750" algn="l">
              <a:buFont typeface="Wingdings" panose="05000000000000000000" pitchFamily="2" charset="2"/>
              <a:buChar char="v"/>
            </a:pPr>
            <a:r>
              <a:rPr lang="en-US" sz="1600" b="0" i="0" dirty="0">
                <a:solidFill>
                  <a:srgbClr val="374151"/>
                </a:solidFill>
                <a:effectLst/>
              </a:rPr>
              <a:t>Created scatter plots and bar charts using Python and Pandas to visualize the data.</a:t>
            </a:r>
          </a:p>
          <a:p>
            <a:pPr marL="742950" lvl="1" indent="-285750" algn="l">
              <a:buFont typeface="Wingdings" panose="05000000000000000000" pitchFamily="2" charset="2"/>
              <a:buChar char="v"/>
            </a:pPr>
            <a:r>
              <a:rPr lang="en-US" sz="1600" b="0" i="0" dirty="0">
                <a:solidFill>
                  <a:srgbClr val="374151"/>
                </a:solidFill>
                <a:effectLst/>
              </a:rPr>
              <a:t>Utilized SQL queries with the Pandas SQL library to select and sort data.</a:t>
            </a:r>
          </a:p>
          <a:p>
            <a:pPr marL="742950" lvl="1" indent="-285750" algn="l">
              <a:buFont typeface="Wingdings" panose="05000000000000000000" pitchFamily="2" charset="2"/>
              <a:buChar char="v"/>
            </a:pPr>
            <a:r>
              <a:rPr lang="en-US" sz="1600" b="0" i="0" dirty="0">
                <a:solidFill>
                  <a:srgbClr val="374151"/>
                </a:solidFill>
                <a:effectLst/>
              </a:rPr>
              <a:t>Extracted meaningful insights and patterns from the data to guide further analysis.</a:t>
            </a:r>
          </a:p>
          <a:p>
            <a:pPr marL="285750" indent="-285750" algn="l">
              <a:buFont typeface="Wingdings" panose="05000000000000000000" pitchFamily="2" charset="2"/>
              <a:buChar char="Ø"/>
            </a:pPr>
            <a:r>
              <a:rPr lang="en-US" sz="1600" b="1" i="0" dirty="0">
                <a:solidFill>
                  <a:srgbClr val="374151"/>
                </a:solidFill>
                <a:effectLst/>
              </a:rPr>
              <a:t>Interactive Visuals and Dashboard:</a:t>
            </a:r>
            <a:endParaRPr lang="en-US" sz="1600" b="0" i="0" dirty="0">
              <a:solidFill>
                <a:srgbClr val="374151"/>
              </a:solidFill>
              <a:effectLst/>
            </a:endParaRPr>
          </a:p>
          <a:p>
            <a:pPr marL="742950" lvl="1" indent="-285750" algn="l">
              <a:buFont typeface="Wingdings" panose="05000000000000000000" pitchFamily="2" charset="2"/>
              <a:buChar char="v"/>
            </a:pPr>
            <a:r>
              <a:rPr lang="en-US" sz="1600" b="0" i="0" dirty="0">
                <a:solidFill>
                  <a:srgbClr val="374151"/>
                </a:solidFill>
                <a:effectLst/>
              </a:rPr>
              <a:t>Built an interactive dashboard with </a:t>
            </a:r>
            <a:r>
              <a:rPr lang="en-US" sz="1600" b="0" i="0" dirty="0" err="1">
                <a:solidFill>
                  <a:srgbClr val="374151"/>
                </a:solidFill>
                <a:effectLst/>
              </a:rPr>
              <a:t>Plotly</a:t>
            </a:r>
            <a:r>
              <a:rPr lang="en-US" sz="1600" b="0" i="0" dirty="0">
                <a:solidFill>
                  <a:srgbClr val="374151"/>
                </a:solidFill>
                <a:effectLst/>
              </a:rPr>
              <a:t> Dash.</a:t>
            </a:r>
          </a:p>
          <a:p>
            <a:pPr marL="742950" lvl="1" indent="-285750" algn="l">
              <a:buFont typeface="Wingdings" panose="05000000000000000000" pitchFamily="2" charset="2"/>
              <a:buChar char="v"/>
            </a:pPr>
            <a:r>
              <a:rPr lang="en-US" sz="1600" b="0" i="0" dirty="0">
                <a:solidFill>
                  <a:srgbClr val="374151"/>
                </a:solidFill>
                <a:effectLst/>
              </a:rPr>
              <a:t>Incorporated pie charts, scatter plots, and other visualizations to make the dashboard informative and user-friendly.</a:t>
            </a:r>
          </a:p>
          <a:p>
            <a:pPr marL="742950" lvl="1" indent="-285750" algn="l">
              <a:buFont typeface="Wingdings" panose="05000000000000000000" pitchFamily="2" charset="2"/>
              <a:buChar char="v"/>
            </a:pPr>
            <a:r>
              <a:rPr lang="en-US" sz="1600" b="0" i="0" dirty="0">
                <a:solidFill>
                  <a:srgbClr val="374151"/>
                </a:solidFill>
                <a:effectLst/>
              </a:rPr>
              <a:t>Calculated distances and created interactive maps using the Folium library to analyze the proximity of launch sites.</a:t>
            </a:r>
          </a:p>
          <a:p>
            <a:pPr marL="285750" indent="-285750" algn="l">
              <a:buFont typeface="Wingdings" panose="05000000000000000000" pitchFamily="2" charset="2"/>
              <a:buChar char="Ø"/>
            </a:pPr>
            <a:r>
              <a:rPr lang="en-US" sz="1600" b="1" i="0" dirty="0">
                <a:solidFill>
                  <a:srgbClr val="374151"/>
                </a:solidFill>
                <a:effectLst/>
              </a:rPr>
              <a:t>Predictive Analysis with Machine Learning:</a:t>
            </a:r>
            <a:endParaRPr lang="en-US" sz="1600" b="0" i="0" dirty="0">
              <a:solidFill>
                <a:srgbClr val="374151"/>
              </a:solidFill>
              <a:effectLst/>
            </a:endParaRPr>
          </a:p>
          <a:p>
            <a:pPr marL="742950" lvl="1" indent="-285750" algn="l">
              <a:buFont typeface="Wingdings" panose="05000000000000000000" pitchFamily="2" charset="2"/>
              <a:buChar char="v"/>
            </a:pPr>
            <a:r>
              <a:rPr lang="en-US" sz="1600" b="0" i="0" dirty="0">
                <a:solidFill>
                  <a:srgbClr val="374151"/>
                </a:solidFill>
                <a:effectLst/>
              </a:rPr>
              <a:t>Split the data into training and testing datasets.</a:t>
            </a:r>
          </a:p>
          <a:p>
            <a:pPr marL="742950" lvl="1" indent="-285750" algn="l">
              <a:buFont typeface="Wingdings" panose="05000000000000000000" pitchFamily="2" charset="2"/>
              <a:buChar char="v"/>
            </a:pPr>
            <a:r>
              <a:rPr lang="en-US" sz="1600" b="0" i="0" dirty="0">
                <a:solidFill>
                  <a:srgbClr val="374151"/>
                </a:solidFill>
                <a:effectLst/>
              </a:rPr>
              <a:t>Trained different classification models, including Support Vector Machines (SVM), Classification Trees, and Logistic Regression.</a:t>
            </a:r>
          </a:p>
          <a:p>
            <a:pPr marL="742950" lvl="1" indent="-285750" algn="l">
              <a:buFont typeface="Wingdings" panose="05000000000000000000" pitchFamily="2" charset="2"/>
              <a:buChar char="v"/>
            </a:pPr>
            <a:r>
              <a:rPr lang="en-US" sz="1600" b="0" i="0" dirty="0">
                <a:solidFill>
                  <a:srgbClr val="374151"/>
                </a:solidFill>
                <a:effectLst/>
              </a:rPr>
              <a:t>Optimized model hyperparameters, possibly through grid search or other techniques.</a:t>
            </a:r>
          </a:p>
          <a:p>
            <a:pPr marL="742950" lvl="1" indent="-285750" algn="l">
              <a:buFont typeface="Wingdings" panose="05000000000000000000" pitchFamily="2" charset="2"/>
              <a:buChar char="v"/>
            </a:pPr>
            <a:r>
              <a:rPr lang="en-US" sz="1600" b="0" i="0" dirty="0">
                <a:solidFill>
                  <a:srgbClr val="374151"/>
                </a:solidFill>
                <a:effectLst/>
              </a:rPr>
              <a:t>Evaluated model performance using the test dataset.</a:t>
            </a:r>
          </a:p>
          <a:p>
            <a:pPr marL="742950" lvl="1" indent="-285750" algn="l">
              <a:buFont typeface="Wingdings" panose="05000000000000000000" pitchFamily="2" charset="2"/>
              <a:buChar char="v"/>
            </a:pPr>
            <a:r>
              <a:rPr lang="en-US" sz="1600" b="0" i="0" dirty="0">
                <a:solidFill>
                  <a:srgbClr val="374151"/>
                </a:solidFill>
                <a:effectLst/>
              </a:rPr>
              <a:t>Selected the best-performing model for predicting the success of Falcon 9 first-stage landings based on input features.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32</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34</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35</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36</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38</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9AAA577A-EB9E-1F24-C76C-B494BE5AC078}"/>
              </a:ext>
            </a:extLst>
          </p:cNvPr>
          <p:cNvSpPr txBox="1"/>
          <p:nvPr/>
        </p:nvSpPr>
        <p:spPr>
          <a:xfrm>
            <a:off x="500743" y="1278879"/>
            <a:ext cx="11691256" cy="5416868"/>
          </a:xfrm>
          <a:prstGeom prst="rect">
            <a:avLst/>
          </a:prstGeom>
          <a:noFill/>
        </p:spPr>
        <p:txBody>
          <a:bodyPr wrap="square">
            <a:spAutoFit/>
          </a:bodyPr>
          <a:lstStyle/>
          <a:p>
            <a:pPr algn="l"/>
            <a:endParaRPr lang="en-US" b="1" i="0" dirty="0">
              <a:solidFill>
                <a:srgbClr val="374151"/>
              </a:solidFill>
              <a:effectLst/>
            </a:endParaRPr>
          </a:p>
          <a:p>
            <a:pPr algn="l"/>
            <a:r>
              <a:rPr lang="en-US" sz="2000" b="1" i="0" dirty="0">
                <a:solidFill>
                  <a:srgbClr val="374151"/>
                </a:solidFill>
                <a:effectLst/>
              </a:rPr>
              <a:t>Summary of Results:</a:t>
            </a:r>
          </a:p>
          <a:p>
            <a:pPr algn="l"/>
            <a:endParaRPr lang="en-US" sz="2000" b="0" i="0" dirty="0">
              <a:solidFill>
                <a:srgbClr val="374151"/>
              </a:solidFill>
              <a:effectLst/>
            </a:endParaRPr>
          </a:p>
          <a:p>
            <a:pPr marL="285750" indent="-285750" algn="l">
              <a:buFont typeface="Wingdings" panose="05000000000000000000" pitchFamily="2" charset="2"/>
              <a:buChar char="Ø"/>
            </a:pPr>
            <a:r>
              <a:rPr lang="en-US" b="0" i="0" dirty="0">
                <a:solidFill>
                  <a:srgbClr val="374151"/>
                </a:solidFill>
                <a:effectLst/>
              </a:rPr>
              <a:t>The project aimed to predict the success of Falcon 9 first-stage landings, which has implications for cost savings in rocket launches.</a:t>
            </a:r>
          </a:p>
          <a:p>
            <a:pPr marL="285750" indent="-285750" algn="l">
              <a:buFont typeface="Wingdings" panose="05000000000000000000" pitchFamily="2" charset="2"/>
              <a:buChar char="Ø"/>
            </a:pPr>
            <a:r>
              <a:rPr lang="en-US" b="0" i="0" dirty="0">
                <a:solidFill>
                  <a:srgbClr val="374151"/>
                </a:solidFill>
                <a:effectLst/>
              </a:rPr>
              <a:t>Through exploratory data analysis, various insights and patterns were discovered in the data, providing valuable context for the predictive modeling phase.</a:t>
            </a:r>
          </a:p>
          <a:p>
            <a:pPr marL="285750" indent="-285750" algn="l">
              <a:buFont typeface="Wingdings" panose="05000000000000000000" pitchFamily="2" charset="2"/>
              <a:buChar char="Ø"/>
            </a:pPr>
            <a:r>
              <a:rPr lang="en-US" b="0" i="0" dirty="0">
                <a:solidFill>
                  <a:srgbClr val="374151"/>
                </a:solidFill>
                <a:effectLst/>
              </a:rPr>
              <a:t>An interactive dashboard was created using </a:t>
            </a:r>
            <a:r>
              <a:rPr lang="en-US" b="0" i="0" dirty="0" err="1">
                <a:solidFill>
                  <a:srgbClr val="374151"/>
                </a:solidFill>
                <a:effectLst/>
              </a:rPr>
              <a:t>Plotly</a:t>
            </a:r>
            <a:r>
              <a:rPr lang="en-US" b="0" i="0" dirty="0">
                <a:solidFill>
                  <a:srgbClr val="374151"/>
                </a:solidFill>
                <a:effectLst/>
              </a:rPr>
              <a:t> Dash, allowing users to explore launch records and understand the data visually.</a:t>
            </a:r>
          </a:p>
          <a:p>
            <a:pPr marL="285750" indent="-285750" algn="l">
              <a:buFont typeface="Wingdings" panose="05000000000000000000" pitchFamily="2" charset="2"/>
              <a:buChar char="Ø"/>
            </a:pPr>
            <a:r>
              <a:rPr lang="en-US" b="0" i="0" dirty="0">
                <a:solidFill>
                  <a:srgbClr val="374151"/>
                </a:solidFill>
                <a:effectLst/>
              </a:rPr>
              <a:t>Interactive maps generated with the Folium library helped analyze the proximity of launch sites, providing geographical insights.</a:t>
            </a:r>
          </a:p>
          <a:p>
            <a:pPr marL="285750" indent="-285750" algn="l">
              <a:buFont typeface="Wingdings" panose="05000000000000000000" pitchFamily="2" charset="2"/>
              <a:buChar char="Ø"/>
            </a:pPr>
            <a:r>
              <a:rPr lang="en-US" b="0" i="0" dirty="0">
                <a:solidFill>
                  <a:srgbClr val="374151"/>
                </a:solidFill>
                <a:effectLst/>
              </a:rPr>
              <a:t>In the predictive analysis phase, several classification models were trained and evaluated.</a:t>
            </a:r>
          </a:p>
          <a:p>
            <a:pPr marL="285750" indent="-285750" algn="l">
              <a:buFont typeface="Wingdings" panose="05000000000000000000" pitchFamily="2" charset="2"/>
              <a:buChar char="Ø"/>
            </a:pPr>
            <a:r>
              <a:rPr lang="en-US" b="0" i="0" dirty="0">
                <a:solidFill>
                  <a:srgbClr val="374151"/>
                </a:solidFill>
                <a:effectLst/>
              </a:rPr>
              <a:t>Model hyperparameters were optimized to enhance predictive accuracy.</a:t>
            </a:r>
          </a:p>
          <a:p>
            <a:pPr marL="285750" indent="-285750" algn="l">
              <a:buFont typeface="Wingdings" panose="05000000000000000000" pitchFamily="2" charset="2"/>
              <a:buChar char="Ø"/>
            </a:pPr>
            <a:r>
              <a:rPr lang="en-US" b="0" i="0" dirty="0">
                <a:solidFill>
                  <a:srgbClr val="374151"/>
                </a:solidFill>
                <a:effectLst/>
              </a:rPr>
              <a:t>The best-performing model was selected based on its performance on the test dataset.</a:t>
            </a:r>
          </a:p>
          <a:p>
            <a:pPr marL="285750" indent="-285750" algn="l">
              <a:buFont typeface="Wingdings" panose="05000000000000000000" pitchFamily="2" charset="2"/>
              <a:buChar char="Ø"/>
            </a:pPr>
            <a:r>
              <a:rPr lang="en-US" b="0" i="0" dirty="0">
                <a:solidFill>
                  <a:srgbClr val="374151"/>
                </a:solidFill>
                <a:effectLst/>
              </a:rPr>
              <a:t>The final predictive model can be used to determine the likelihood of a successful Falcon 9 first-stage landing, which in turn can impact the cost-effectiveness of rocket launches.</a:t>
            </a:r>
          </a:p>
          <a:p>
            <a:pPr marL="285750" indent="-285750" algn="l">
              <a:buFont typeface="Wingdings" panose="05000000000000000000" pitchFamily="2" charset="2"/>
              <a:buChar char="Ø"/>
            </a:pPr>
            <a:r>
              <a:rPr lang="en-US" b="0" i="0" dirty="0">
                <a:solidFill>
                  <a:srgbClr val="374151"/>
                </a:solidFill>
                <a:effectLst/>
              </a:rPr>
              <a:t>This project combined data collection, exploratory analysis, interactive visualization, and machine learning to address a real-world problem related to rocket launch success prediction. The results provide insights into decision-making processes for rocket launches and cost-saving strategies for space exploration endeavors.</a:t>
            </a:r>
          </a:p>
        </p:txBody>
      </p:sp>
    </p:spTree>
    <p:extLst>
      <p:ext uri="{BB962C8B-B14F-4D97-AF65-F5344CB8AC3E}">
        <p14:creationId xmlns:p14="http://schemas.microsoft.com/office/powerpoint/2010/main" val="12723423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44</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45</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46</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48</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endParaRPr lang="en-US" sz="2200" dirty="0">
              <a:solidFill>
                <a:schemeClr val="accent3">
                  <a:lumMod val="25000"/>
                </a:schemeClr>
              </a:solidFill>
              <a:latin typeface="Abadi" panose="020B0604020104020204" pitchFamily="34" charset="0"/>
            </a:endParaRPr>
          </a:p>
        </p:txBody>
      </p:sp>
      <p:sp>
        <p:nvSpPr>
          <p:cNvPr id="3" name="TextBox 2">
            <a:extLst>
              <a:ext uri="{FF2B5EF4-FFF2-40B4-BE49-F238E27FC236}">
                <a16:creationId xmlns:a16="http://schemas.microsoft.com/office/drawing/2014/main" id="{11EF7929-0360-B022-BD1D-CD2779567353}"/>
              </a:ext>
            </a:extLst>
          </p:cNvPr>
          <p:cNvSpPr txBox="1"/>
          <p:nvPr/>
        </p:nvSpPr>
        <p:spPr>
          <a:xfrm>
            <a:off x="307367" y="1250522"/>
            <a:ext cx="11571515" cy="3477875"/>
          </a:xfrm>
          <a:prstGeom prst="rect">
            <a:avLst/>
          </a:prstGeom>
          <a:noFill/>
        </p:spPr>
        <p:txBody>
          <a:bodyPr wrap="square">
            <a:spAutoFit/>
          </a:bodyPr>
          <a:lstStyle/>
          <a:p>
            <a:pPr algn="l"/>
            <a:endParaRPr lang="en-US" sz="2000" b="1" i="0" dirty="0">
              <a:solidFill>
                <a:srgbClr val="374151"/>
              </a:solidFill>
              <a:effectLst/>
            </a:endParaRPr>
          </a:p>
          <a:p>
            <a:pPr algn="l"/>
            <a:r>
              <a:rPr lang="en-US" sz="2000" b="1" i="0" dirty="0">
                <a:solidFill>
                  <a:srgbClr val="374151"/>
                </a:solidFill>
                <a:effectLst/>
              </a:rPr>
              <a:t>Project Background and Context:</a:t>
            </a:r>
          </a:p>
          <a:p>
            <a:pPr algn="l"/>
            <a:endParaRPr lang="en-US" sz="2000" b="0" i="0" dirty="0">
              <a:solidFill>
                <a:srgbClr val="374151"/>
              </a:solidFill>
              <a:effectLst/>
            </a:endParaRPr>
          </a:p>
          <a:p>
            <a:pPr algn="l"/>
            <a:r>
              <a:rPr lang="en-US" sz="2000" b="0" i="0" dirty="0">
                <a:solidFill>
                  <a:srgbClr val="374151"/>
                </a:solidFill>
                <a:effectLst/>
              </a:rPr>
              <a:t>The project focuses on the analysis of Falcon 9 rocket launches, specifically the success of the first-stage landings. SpaceX, the company behind the Falcon 9, has pioneered the reusability of rocket components, which has the potential to significantly reduce the cost of space exploration. The first-stage landing success is a critical factor in achieving this cost reduction.</a:t>
            </a:r>
          </a:p>
          <a:p>
            <a:pPr algn="l"/>
            <a:r>
              <a:rPr lang="en-US" sz="2000" b="0" i="0" dirty="0">
                <a:solidFill>
                  <a:srgbClr val="374151"/>
                </a:solidFill>
                <a:effectLst/>
              </a:rPr>
              <a:t>SpaceX advertises Falcon 9 launches at a considerably lower cost compared to other providers, largely due to their ability to reuse the first stage. This makes Falcon 9 an attractive option for organizations seeking cost-effective access to space. However, predicting the success of first-stage landings is a complex task that depends on various factors, including technical, environmental, and operational variables.</a:t>
            </a:r>
          </a:p>
        </p:txBody>
      </p:sp>
    </p:spTree>
    <p:extLst>
      <p:ext uri="{BB962C8B-B14F-4D97-AF65-F5344CB8AC3E}">
        <p14:creationId xmlns:p14="http://schemas.microsoft.com/office/powerpoint/2010/main" val="286714124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6</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endParaRPr lang="en-US" sz="2200" dirty="0">
              <a:solidFill>
                <a:schemeClr val="accent3">
                  <a:lumMod val="25000"/>
                </a:schemeClr>
              </a:solidFill>
              <a:latin typeface="Abadi" panose="020B0604020104020204" pitchFamily="34" charset="0"/>
            </a:endParaRPr>
          </a:p>
        </p:txBody>
      </p:sp>
      <p:sp>
        <p:nvSpPr>
          <p:cNvPr id="3" name="TextBox 2">
            <a:extLst>
              <a:ext uri="{FF2B5EF4-FFF2-40B4-BE49-F238E27FC236}">
                <a16:creationId xmlns:a16="http://schemas.microsoft.com/office/drawing/2014/main" id="{11EF7929-0360-B022-BD1D-CD2779567353}"/>
              </a:ext>
            </a:extLst>
          </p:cNvPr>
          <p:cNvSpPr txBox="1"/>
          <p:nvPr/>
        </p:nvSpPr>
        <p:spPr>
          <a:xfrm>
            <a:off x="307367" y="1304951"/>
            <a:ext cx="11571515" cy="5324535"/>
          </a:xfrm>
          <a:prstGeom prst="rect">
            <a:avLst/>
          </a:prstGeom>
          <a:noFill/>
        </p:spPr>
        <p:txBody>
          <a:bodyPr wrap="square">
            <a:spAutoFit/>
          </a:bodyPr>
          <a:lstStyle/>
          <a:p>
            <a:pPr algn="l"/>
            <a:endParaRPr lang="en-US" sz="2000" b="1" i="0" dirty="0">
              <a:solidFill>
                <a:srgbClr val="374151"/>
              </a:solidFill>
              <a:effectLst/>
            </a:endParaRPr>
          </a:p>
          <a:p>
            <a:pPr algn="l"/>
            <a:r>
              <a:rPr lang="en-US" sz="2000" b="1" i="0" dirty="0">
                <a:solidFill>
                  <a:srgbClr val="374151"/>
                </a:solidFill>
                <a:effectLst/>
              </a:rPr>
              <a:t>Problems You Want to Find Answers:</a:t>
            </a:r>
          </a:p>
          <a:p>
            <a:pPr algn="l"/>
            <a:endParaRPr lang="en-US" sz="2000" b="0" i="0" dirty="0">
              <a:solidFill>
                <a:srgbClr val="374151"/>
              </a:solidFill>
              <a:effectLst/>
            </a:endParaRPr>
          </a:p>
          <a:p>
            <a:pPr marL="342900" indent="-342900" algn="l">
              <a:buFont typeface="Wingdings" panose="05000000000000000000" pitchFamily="2" charset="2"/>
              <a:buChar char="Ø"/>
            </a:pPr>
            <a:r>
              <a:rPr lang="en-US" sz="2000" b="1" i="0" dirty="0">
                <a:solidFill>
                  <a:srgbClr val="374151"/>
                </a:solidFill>
                <a:effectLst/>
              </a:rPr>
              <a:t>Success Prediction:</a:t>
            </a:r>
            <a:r>
              <a:rPr lang="en-US" sz="2000" b="0" i="0" dirty="0">
                <a:solidFill>
                  <a:srgbClr val="374151"/>
                </a:solidFill>
                <a:effectLst/>
              </a:rPr>
              <a:t> The primary problem is to predict whether the Falcon 9 first stage will land successfully. This prediction can help determine the overall success of a rocket launch.</a:t>
            </a:r>
          </a:p>
          <a:p>
            <a:pPr marL="342900" indent="-342900" algn="l">
              <a:buFont typeface="Wingdings" panose="05000000000000000000" pitchFamily="2" charset="2"/>
              <a:buChar char="Ø"/>
            </a:pPr>
            <a:r>
              <a:rPr lang="en-US" sz="2000" b="1" i="0" dirty="0">
                <a:solidFill>
                  <a:srgbClr val="374151"/>
                </a:solidFill>
                <a:effectLst/>
              </a:rPr>
              <a:t>Cost Analysis:</a:t>
            </a:r>
            <a:r>
              <a:rPr lang="en-US" sz="2000" b="0" i="0" dirty="0">
                <a:solidFill>
                  <a:srgbClr val="374151"/>
                </a:solidFill>
                <a:effectLst/>
              </a:rPr>
              <a:t> By predicting landing success, we can estimate the cost of a Falcon 9 rocket launch accurately. This information is valuable for organizations considering SpaceX as their launch provider and comparing it to other more expensive options.</a:t>
            </a:r>
          </a:p>
          <a:p>
            <a:pPr marL="342900" indent="-342900" algn="l">
              <a:buFont typeface="Wingdings" panose="05000000000000000000" pitchFamily="2" charset="2"/>
              <a:buChar char="Ø"/>
            </a:pPr>
            <a:r>
              <a:rPr lang="en-US" sz="2000" b="1" i="0" dirty="0">
                <a:solidFill>
                  <a:srgbClr val="374151"/>
                </a:solidFill>
                <a:effectLst/>
              </a:rPr>
              <a:t>Bid Competitiveness:</a:t>
            </a:r>
            <a:r>
              <a:rPr lang="en-US" sz="2000" b="0" i="0" dirty="0">
                <a:solidFill>
                  <a:srgbClr val="374151"/>
                </a:solidFill>
                <a:effectLst/>
              </a:rPr>
              <a:t> The project addresses the problem of helping alternate rocket launch companies bid competitively against SpaceX. Accurate cost estimations and success predictions can empower other companies to make informed bids in the highly competitive space launch industry.</a:t>
            </a:r>
          </a:p>
          <a:p>
            <a:pPr marL="342900" indent="-342900" algn="l">
              <a:buFont typeface="Wingdings" panose="05000000000000000000" pitchFamily="2" charset="2"/>
              <a:buChar char="Ø"/>
            </a:pPr>
            <a:r>
              <a:rPr lang="en-US" sz="2000" b="1" i="0" dirty="0">
                <a:solidFill>
                  <a:srgbClr val="374151"/>
                </a:solidFill>
                <a:effectLst/>
              </a:rPr>
              <a:t>Data-Driven Decision-Making:</a:t>
            </a:r>
            <a:r>
              <a:rPr lang="en-US" sz="2000" b="0" i="0" dirty="0">
                <a:solidFill>
                  <a:srgbClr val="374151"/>
                </a:solidFill>
                <a:effectLst/>
              </a:rPr>
              <a:t> The project aims to provide data-driven insights to guide decisions related to space exploration. These insights can influence launch scheduling, budgeting, and overall mission planning.</a:t>
            </a:r>
          </a:p>
          <a:p>
            <a:pPr marL="342900" indent="-342900" algn="l">
              <a:buFont typeface="Wingdings" panose="05000000000000000000" pitchFamily="2" charset="2"/>
              <a:buChar char="Ø"/>
            </a:pPr>
            <a:r>
              <a:rPr lang="en-US" sz="2000" b="0" i="0" dirty="0">
                <a:solidFill>
                  <a:srgbClr val="374151"/>
                </a:solidFill>
                <a:effectLst/>
              </a:rPr>
              <a:t>In summary, this project seeks to leverage data analysis, visualization, and machine learning to predict the success of Falcon 9 first-stage landings. By doing so, it addresses cost-efficiency, bid competitiveness, and data-driven decision-making in the field of space exploration.</a:t>
            </a:r>
          </a:p>
        </p:txBody>
      </p:sp>
    </p:spTree>
    <p:extLst>
      <p:ext uri="{BB962C8B-B14F-4D97-AF65-F5344CB8AC3E}">
        <p14:creationId xmlns:p14="http://schemas.microsoft.com/office/powerpoint/2010/main" val="2560061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600" b="0" i="0" u="none" strike="noStrike" kern="1200" cap="none" spc="0" normalizeH="0" baseline="0" noProof="0" dirty="0">
              <a:ln>
                <a:noFill/>
              </a:ln>
              <a:solidFill>
                <a:srgbClr val="1C7DDB"/>
              </a:solidFill>
              <a:effectLst/>
              <a:uLnTx/>
              <a:uFillTx/>
              <a:latin typeface="Abadi" panose="020B0604020104020204" pitchFamily="34" charset="0"/>
              <a:ea typeface="+mn-ea"/>
              <a:cs typeface="+mn-cs"/>
            </a:endParaRPr>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Section 1</a:t>
            </a:r>
          </a:p>
        </p:txBody>
      </p:sp>
    </p:spTree>
    <p:extLst>
      <p:ext uri="{BB962C8B-B14F-4D97-AF65-F5344CB8AC3E}">
        <p14:creationId xmlns:p14="http://schemas.microsoft.com/office/powerpoint/2010/main" val="16549586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3191013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Rectangle 1">
            <a:extLst>
              <a:ext uri="{FF2B5EF4-FFF2-40B4-BE49-F238E27FC236}">
                <a16:creationId xmlns:a16="http://schemas.microsoft.com/office/drawing/2014/main" id="{D4716BA4-0967-A6D2-C983-3B06E5D5A6B2}"/>
              </a:ext>
            </a:extLst>
          </p:cNvPr>
          <p:cNvSpPr>
            <a:spLocks noChangeArrowheads="1"/>
          </p:cNvSpPr>
          <p:nvPr/>
        </p:nvSpPr>
        <p:spPr bwMode="auto">
          <a:xfrm>
            <a:off x="248920" y="1162735"/>
            <a:ext cx="11694160" cy="5386605"/>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198375"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rgbClr val="374151"/>
                </a:solidFill>
                <a:effectLst/>
                <a:latin typeface="+mn-lt"/>
              </a:rPr>
              <a:t>Data Collection Process:</a:t>
            </a:r>
          </a:p>
          <a:p>
            <a:pPr marR="0" lvl="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mn-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Initial Data Sources:</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Data collection began with the identification of initial data sources, including SpaceX's public information and third-party sources.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RESTful API Access:</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We accessed SpaceX's RESTful API to retrieve real-time data on Falcon 9 launches. This API provided structured data on launch details, including dates, outcomes, booster versions, and launch sites.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Web Scraping:</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For additional information not available through the API, web scraping techniques were employed. This involved programmatically extracting data from web pages related to Falcon 9 launches.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Data Integration:</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Data obtained from both the API and web scraping were integrated into a single dataset. This integration involved matching and merging records with common identifiers.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rgbClr val="374151"/>
                </a:solidFill>
                <a:effectLst/>
                <a:latin typeface="+mn-lt"/>
              </a:rPr>
              <a:t>Data Cleaning:</a:t>
            </a:r>
            <a:endParaRPr kumimoji="0" lang="en-US" altLang="en-US" b="0" i="0" u="none" strike="noStrike" cap="none" normalizeH="0" baseline="0" dirty="0">
              <a:ln>
                <a:noFill/>
              </a:ln>
              <a:solidFill>
                <a:srgbClr val="374151"/>
              </a:solidFill>
              <a:effectLst/>
              <a:latin typeface="+mn-lt"/>
            </a:endParaRP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The integrated dataset underwent thorough data cleaning processes:</a:t>
            </a:r>
          </a:p>
          <a:p>
            <a:pPr marL="1200150" marR="0" lvl="2"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Missing values were addressed through imputation or removal.</a:t>
            </a:r>
          </a:p>
          <a:p>
            <a:pPr marL="1200150" marR="0" lvl="2"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rgbClr val="374151"/>
                </a:solidFill>
                <a:effectLst/>
                <a:latin typeface="+mn-lt"/>
              </a:rPr>
              <a:t>Data types were converted to ensure consistency.  </a:t>
            </a:r>
          </a:p>
        </p:txBody>
      </p:sp>
      <p:sp>
        <p:nvSpPr>
          <p:cNvPr id="3" name="AutoShape 2" descr="API Access">
            <a:extLst>
              <a:ext uri="{FF2B5EF4-FFF2-40B4-BE49-F238E27FC236}">
                <a16:creationId xmlns:a16="http://schemas.microsoft.com/office/drawing/2014/main" id="{7C33F65E-1F94-041E-EC1D-030EAC595BBB}"/>
              </a:ext>
            </a:extLst>
          </p:cNvPr>
          <p:cNvSpPr>
            <a:spLocks noChangeAspect="1" noChangeArrowheads="1"/>
          </p:cNvSpPr>
          <p:nvPr/>
        </p:nvSpPr>
        <p:spPr bwMode="auto">
          <a:xfrm>
            <a:off x="69850" y="-22558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3" descr="Web Scraping">
            <a:extLst>
              <a:ext uri="{FF2B5EF4-FFF2-40B4-BE49-F238E27FC236}">
                <a16:creationId xmlns:a16="http://schemas.microsoft.com/office/drawing/2014/main" id="{41420223-7B80-F285-B436-977AAC7933B4}"/>
              </a:ext>
            </a:extLst>
          </p:cNvPr>
          <p:cNvSpPr>
            <a:spLocks noChangeAspect="1" noChangeArrowheads="1"/>
          </p:cNvSpPr>
          <p:nvPr/>
        </p:nvSpPr>
        <p:spPr bwMode="auto">
          <a:xfrm>
            <a:off x="69850" y="-16002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4" descr="Data Integration">
            <a:extLst>
              <a:ext uri="{FF2B5EF4-FFF2-40B4-BE49-F238E27FC236}">
                <a16:creationId xmlns:a16="http://schemas.microsoft.com/office/drawing/2014/main" id="{59EFE5B3-EB02-C533-6CD1-3B9EDF82C3BB}"/>
              </a:ext>
            </a:extLst>
          </p:cNvPr>
          <p:cNvSpPr>
            <a:spLocks noChangeAspect="1" noChangeArrowheads="1"/>
          </p:cNvSpPr>
          <p:nvPr/>
        </p:nvSpPr>
        <p:spPr bwMode="auto">
          <a:xfrm>
            <a:off x="69850" y="-94456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5" descr="Data Cleaning">
            <a:extLst>
              <a:ext uri="{FF2B5EF4-FFF2-40B4-BE49-F238E27FC236}">
                <a16:creationId xmlns:a16="http://schemas.microsoft.com/office/drawing/2014/main" id="{52366CD6-6EC4-43D1-B16C-C331B0FD408A}"/>
              </a:ext>
            </a:extLst>
          </p:cNvPr>
          <p:cNvSpPr>
            <a:spLocks noChangeAspect="1" noChangeArrowheads="1"/>
          </p:cNvSpPr>
          <p:nvPr/>
        </p:nvSpPr>
        <p:spPr bwMode="auto">
          <a:xfrm>
            <a:off x="69850" y="762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6" descr="Structured Data">
            <a:extLst>
              <a:ext uri="{FF2B5EF4-FFF2-40B4-BE49-F238E27FC236}">
                <a16:creationId xmlns:a16="http://schemas.microsoft.com/office/drawing/2014/main" id="{43DB1251-F998-689B-4069-35D7E666A638}"/>
              </a:ext>
            </a:extLst>
          </p:cNvPr>
          <p:cNvSpPr>
            <a:spLocks noChangeAspect="1" noChangeArrowheads="1"/>
          </p:cNvSpPr>
          <p:nvPr/>
        </p:nvSpPr>
        <p:spPr bwMode="auto">
          <a:xfrm>
            <a:off x="69850" y="7318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AutoShape 7" descr="Quality Assurance">
            <a:extLst>
              <a:ext uri="{FF2B5EF4-FFF2-40B4-BE49-F238E27FC236}">
                <a16:creationId xmlns:a16="http://schemas.microsoft.com/office/drawing/2014/main" id="{A847B4EF-2C95-D97E-F68E-DB62EC67844D}"/>
              </a:ext>
            </a:extLst>
          </p:cNvPr>
          <p:cNvSpPr>
            <a:spLocks noChangeAspect="1" noChangeArrowheads="1"/>
          </p:cNvSpPr>
          <p:nvPr/>
        </p:nvSpPr>
        <p:spPr bwMode="auto">
          <a:xfrm>
            <a:off x="69850" y="13874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Data Validation">
            <a:extLst>
              <a:ext uri="{FF2B5EF4-FFF2-40B4-BE49-F238E27FC236}">
                <a16:creationId xmlns:a16="http://schemas.microsoft.com/office/drawing/2014/main" id="{A48AFB67-9BDB-D6AC-15CA-9B3EDBDD907F}"/>
              </a:ext>
            </a:extLst>
          </p:cNvPr>
          <p:cNvSpPr>
            <a:spLocks noChangeAspect="1" noChangeArrowheads="1"/>
          </p:cNvSpPr>
          <p:nvPr/>
        </p:nvSpPr>
        <p:spPr bwMode="auto">
          <a:xfrm>
            <a:off x="69850" y="2041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9" descr="Data Storage">
            <a:extLst>
              <a:ext uri="{FF2B5EF4-FFF2-40B4-BE49-F238E27FC236}">
                <a16:creationId xmlns:a16="http://schemas.microsoft.com/office/drawing/2014/main" id="{DF7FBE65-2CBC-D86E-2D94-CB7D8ABE5526}"/>
              </a:ext>
            </a:extLst>
          </p:cNvPr>
          <p:cNvSpPr>
            <a:spLocks noChangeAspect="1" noChangeArrowheads="1"/>
          </p:cNvSpPr>
          <p:nvPr/>
        </p:nvSpPr>
        <p:spPr bwMode="auto">
          <a:xfrm>
            <a:off x="69850" y="269716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62418482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1361</TotalTime>
  <Words>2752</Words>
  <Application>Microsoft Office PowerPoint</Application>
  <PresentationFormat>Widescreen</PresentationFormat>
  <Paragraphs>288</Paragraphs>
  <Slides>51</Slides>
  <Notes>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51</vt:i4>
      </vt:variant>
    </vt:vector>
  </HeadingPairs>
  <TitlesOfParts>
    <vt:vector size="60" baseType="lpstr">
      <vt:lpstr>Abadi</vt:lpstr>
      <vt:lpstr>Arial</vt:lpstr>
      <vt:lpstr>Calibri</vt:lpstr>
      <vt:lpstr>Calibri Light</vt:lpstr>
      <vt:lpstr>IBM Plex Mono SemiBold</vt:lpstr>
      <vt:lpstr>IBM Plex Mono Text</vt:lpstr>
      <vt:lpstr>Wingdings</vt:lpstr>
      <vt:lpstr>Custom Design</vt:lpstr>
      <vt:lpstr>1_Custom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Singhania, Deepika</cp:lastModifiedBy>
  <cp:revision>200</cp:revision>
  <dcterms:created xsi:type="dcterms:W3CDTF">2021-04-29T18:58:34Z</dcterms:created>
  <dcterms:modified xsi:type="dcterms:W3CDTF">2023-09-22T07:11:57Z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